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2"/>
          <p:cNvSpPr txBox="1">
            <a:spLocks noChangeArrowheads="1"/>
          </p:cNvSpPr>
          <p:nvPr/>
        </p:nvSpPr>
        <p:spPr bwMode="auto">
          <a:xfrm flipH="1">
            <a:off x="228599" y="213360"/>
            <a:ext cx="1402715" cy="665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Microbiology Dep.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Second year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مربع نص 2"/>
          <p:cNvSpPr txBox="1">
            <a:spLocks noChangeArrowheads="1"/>
          </p:cNvSpPr>
          <p:nvPr/>
        </p:nvSpPr>
        <p:spPr bwMode="auto">
          <a:xfrm flipH="1">
            <a:off x="3870642" y="124460"/>
            <a:ext cx="1402715" cy="665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Parasitology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Second </a:t>
            </a:r>
            <a:r>
              <a:rPr lang="en-US" sz="1400" b="1" dirty="0">
                <a:effectLst/>
                <a:latin typeface="Arial"/>
                <a:ea typeface="Calibri"/>
                <a:cs typeface="Arial"/>
              </a:rPr>
              <a:t> </a:t>
            </a: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US" sz="1400" b="1" dirty="0" err="1">
                <a:effectLst/>
                <a:latin typeface="Calibri"/>
                <a:ea typeface="Calibri"/>
                <a:cs typeface="Arial"/>
              </a:rPr>
              <a:t>Lec</a:t>
            </a: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.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مربع نص 17"/>
          <p:cNvSpPr txBox="1">
            <a:spLocks noChangeArrowheads="1"/>
          </p:cNvSpPr>
          <p:nvPr/>
        </p:nvSpPr>
        <p:spPr bwMode="auto">
          <a:xfrm flipH="1">
            <a:off x="6781800" y="124460"/>
            <a:ext cx="2004695" cy="665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Lecturer: Assist prof.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Dr. Sally Ahmed 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90295"/>
            <a:ext cx="9144000" cy="5667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Intestinal protozoa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Amoeba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General characters of Amoeba: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· All the members move by pseudopodium.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· Having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Trophozoite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stage.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· Multiplication by binary division.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· Some of them parasitic, other free living.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· Generic classification depends on structures of nuclear contents.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· Commonly parasitizing the large intestine of man, except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Entamoeba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gingivalis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which parasitized the oral cavity.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3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0"/>
            <a:ext cx="3347390" cy="4901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4-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Entamoeba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gingivalis</a:t>
            </a:r>
            <a:endParaRPr lang="en-US" sz="24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7" name="صورة 6" descr="G:\صورة 5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257800" cy="2695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" y="3276600"/>
            <a:ext cx="3657600" cy="534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r>
              <a:rPr lang="en-US" sz="2500" b="1" i="1" dirty="0" err="1">
                <a:latin typeface="Times New Roman"/>
                <a:ea typeface="Calibri"/>
                <a:cs typeface="Arial"/>
              </a:rPr>
              <a:t>Dientamoeba</a:t>
            </a:r>
            <a:r>
              <a:rPr lang="en-US" sz="2500" b="1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500" b="1" i="1" dirty="0" err="1">
                <a:latin typeface="Times New Roman"/>
                <a:ea typeface="Calibri"/>
                <a:cs typeface="Arial"/>
              </a:rPr>
              <a:t>fragilis</a:t>
            </a:r>
            <a:r>
              <a:rPr lang="en-US" sz="2500" b="1" i="1" dirty="0">
                <a:latin typeface="Times New Roman"/>
                <a:ea typeface="Calibri"/>
                <a:cs typeface="Arial"/>
              </a:rPr>
              <a:t> </a:t>
            </a:r>
            <a:endParaRPr lang="en-US" sz="2500" dirty="0">
              <a:ea typeface="Calibri"/>
              <a:cs typeface="Arial"/>
            </a:endParaRPr>
          </a:p>
        </p:txBody>
      </p:sp>
      <p:grpSp>
        <p:nvGrpSpPr>
          <p:cNvPr id="9" name="مجموعة 12"/>
          <p:cNvGrpSpPr/>
          <p:nvPr/>
        </p:nvGrpSpPr>
        <p:grpSpPr>
          <a:xfrm>
            <a:off x="2057400" y="3962400"/>
            <a:ext cx="5181599" cy="2592070"/>
            <a:chOff x="0" y="0"/>
            <a:chExt cx="3463962" cy="2592593"/>
          </a:xfrm>
        </p:grpSpPr>
        <p:pic>
          <p:nvPicPr>
            <p:cNvPr id="10" name="صورة 11" descr="C:\Users\com\Desktop\دورة حياة المتحولة الثنائية الهشة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41"/>
            <a:stretch/>
          </p:blipFill>
          <p:spPr bwMode="auto">
            <a:xfrm>
              <a:off x="0" y="0"/>
              <a:ext cx="3463962" cy="2011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مربع نص 2"/>
            <p:cNvSpPr txBox="1">
              <a:spLocks noChangeArrowheads="1"/>
            </p:cNvSpPr>
            <p:nvPr/>
          </p:nvSpPr>
          <p:spPr bwMode="auto">
            <a:xfrm flipH="1">
              <a:off x="527124" y="2011680"/>
              <a:ext cx="2485017" cy="5809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Trophozoites in stool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9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64479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Members of this family are: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1)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Entamoeba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histolytica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Entamoeba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coli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3)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Endolimax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nana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Iodamoeba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buetschlii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5)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Entamoeba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gingivalis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6)</a:t>
            </a: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Dientamoeba</a:t>
            </a:r>
            <a:r>
              <a:rPr lang="en-US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fragilis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Phylum: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protozoa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Subphylum: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Sacromastigophora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Class: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Sarcodina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Genus: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Entamoeba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Species: 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E. </a:t>
            </a:r>
            <a:r>
              <a:rPr lang="en-US" sz="24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histolytica</a:t>
            </a:r>
            <a:r>
              <a:rPr lang="en-US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"/>
            <a:ext cx="9144000" cy="31157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b="1" i="1" dirty="0" err="1">
                <a:latin typeface="Times New Roman"/>
                <a:ea typeface="Calibri"/>
                <a:cs typeface="Arial"/>
              </a:rPr>
              <a:t>Entamoeba</a:t>
            </a:r>
            <a:r>
              <a:rPr lang="en-US" sz="3200" b="1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3200" b="1" i="1" dirty="0" err="1">
                <a:latin typeface="Times New Roman"/>
                <a:ea typeface="Calibri"/>
                <a:cs typeface="Arial"/>
              </a:rPr>
              <a:t>histolytica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Disease: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Amebiasis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Geographical distribution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Cosmopolitan mainly in tropical &amp; subtropical area.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Morphology:</a:t>
            </a:r>
            <a:endParaRPr lang="en-US" sz="1400" dirty="0">
              <a:ea typeface="Calibri"/>
              <a:cs typeface="Arial"/>
            </a:endParaRPr>
          </a:p>
          <a:p>
            <a:pPr marL="285750" indent="-285750">
              <a:buFont typeface="Symbol" pitchFamily="18" charset="2"/>
              <a:buChar char="·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Calibri"/>
              </a:rPr>
              <a:t>It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has four stages: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</a:rPr>
              <a:t>Trophozoite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</a:rPr>
              <a:t>precyst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, cyst,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</a:rPr>
              <a:t>metacyst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The stages recognized in the feces are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</a:rPr>
              <a:t>trophozoites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 &amp; cysts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 The other two found only inside the host body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</a:rPr>
              <a:t>precyst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Calibri"/>
              </a:rPr>
              <a:t>metacyst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</a:p>
          <a:p>
            <a:endParaRPr lang="ar-IQ" dirty="0"/>
          </a:p>
        </p:txBody>
      </p:sp>
      <p:pic>
        <p:nvPicPr>
          <p:cNvPr id="5" name="صورة 1" descr="G:\صورة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638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34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80" y="30480"/>
            <a:ext cx="6781800" cy="6227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Life Cycle:</a:t>
            </a:r>
            <a:endParaRPr lang="en-US" sz="3200" dirty="0">
              <a:ea typeface="Calibri"/>
              <a:cs typeface="Arial"/>
            </a:endParaRPr>
          </a:p>
        </p:txBody>
      </p:sp>
      <p:grpSp>
        <p:nvGrpSpPr>
          <p:cNvPr id="5" name="مجموعة 14"/>
          <p:cNvGrpSpPr/>
          <p:nvPr/>
        </p:nvGrpSpPr>
        <p:grpSpPr>
          <a:xfrm>
            <a:off x="91439" y="1066800"/>
            <a:ext cx="8900161" cy="3276600"/>
            <a:chOff x="0" y="0"/>
            <a:chExt cx="6412753" cy="1296894"/>
          </a:xfrm>
        </p:grpSpPr>
        <p:pic>
          <p:nvPicPr>
            <p:cNvPr id="6" name="صورة 2" descr="G:\صورة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12753" cy="12968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مربع نص 2"/>
            <p:cNvSpPr txBox="1">
              <a:spLocks noChangeArrowheads="1"/>
            </p:cNvSpPr>
            <p:nvPr/>
          </p:nvSpPr>
          <p:spPr bwMode="auto">
            <a:xfrm flipH="1">
              <a:off x="436282" y="1117600"/>
              <a:ext cx="364490" cy="1374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48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9843"/>
            <a:ext cx="9144000" cy="674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latin typeface="Times New Roman"/>
                <a:ea typeface="Calibri"/>
                <a:cs typeface="Arial"/>
              </a:rPr>
              <a:t>Pathogenesis:</a:t>
            </a:r>
            <a:endParaRPr lang="en-US" sz="2200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Symbol"/>
                <a:ea typeface="Calibri"/>
                <a:cs typeface="Symbol"/>
              </a:rPr>
              <a:t>·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Infection with </a:t>
            </a:r>
            <a:r>
              <a:rPr lang="en-US" sz="2200" i="1" dirty="0" smtClean="0">
                <a:latin typeface="Times New Roman"/>
                <a:ea typeface="Calibri"/>
                <a:cs typeface="Arial"/>
              </a:rPr>
              <a:t>E. </a:t>
            </a:r>
            <a:r>
              <a:rPr lang="en-US" sz="2200" i="1" dirty="0" err="1" smtClean="0">
                <a:latin typeface="Times New Roman"/>
                <a:ea typeface="Calibri"/>
                <a:cs typeface="Arial"/>
              </a:rPr>
              <a:t>histolytica</a:t>
            </a:r>
            <a:r>
              <a:rPr lang="en-US" sz="2200" i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leads to formation of colonization.</a:t>
            </a:r>
            <a:endParaRPr lang="en-US" sz="2200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Symbol"/>
                <a:ea typeface="Calibri"/>
                <a:cs typeface="Symbol"/>
              </a:rPr>
              <a:t>·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The</a:t>
            </a:r>
            <a:r>
              <a:rPr lang="en-US" sz="22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damage</a:t>
            </a:r>
            <a:r>
              <a:rPr lang="en-US" sz="22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caused</a:t>
            </a:r>
            <a:r>
              <a:rPr lang="en-US" sz="22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by</a:t>
            </a:r>
            <a:r>
              <a:rPr lang="en-US" sz="22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i="1" dirty="0" smtClean="0">
                <a:latin typeface="Times New Roman"/>
                <a:ea typeface="Calibri"/>
                <a:cs typeface="Arial"/>
              </a:rPr>
              <a:t>E. </a:t>
            </a:r>
            <a:r>
              <a:rPr lang="en-US" sz="2200" i="1" dirty="0" err="1" smtClean="0">
                <a:latin typeface="Times New Roman"/>
                <a:ea typeface="Calibri"/>
                <a:cs typeface="Arial"/>
              </a:rPr>
              <a:t>histolytica</a:t>
            </a:r>
            <a:r>
              <a:rPr lang="en-US" sz="2200" b="1" i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is</a:t>
            </a:r>
            <a:r>
              <a:rPr lang="en-US" sz="22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Chemical</a:t>
            </a:r>
            <a:r>
              <a:rPr lang="en-US" sz="22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&amp; Mechanical</a:t>
            </a:r>
            <a:r>
              <a:rPr lang="en-US" sz="2200" b="1" dirty="0" smtClean="0">
                <a:latin typeface="Times New Roman"/>
                <a:ea typeface="Calibri"/>
                <a:cs typeface="Arial"/>
              </a:rPr>
              <a:t> </a:t>
            </a:r>
            <a:endParaRPr lang="en-US" sz="2200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Symbol"/>
                <a:ea typeface="Calibri"/>
                <a:cs typeface="Symbol"/>
              </a:rPr>
              <a:t>· </a:t>
            </a:r>
            <a:r>
              <a:rPr lang="en-US" sz="2200" dirty="0" err="1" smtClean="0">
                <a:latin typeface="Times New Roman"/>
                <a:ea typeface="Calibri"/>
                <a:cs typeface="Arial"/>
              </a:rPr>
              <a:t>Trophozoite</a:t>
            </a:r>
            <a:r>
              <a:rPr lang="en-US" sz="22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may lodge in the crypts of large intestine</a:t>
            </a:r>
            <a:endParaRPr lang="en-US" sz="2200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Symbol"/>
                <a:ea typeface="Calibri"/>
                <a:cs typeface="Symbol"/>
              </a:rPr>
              <a:t>·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Lesion result from invasion leading to superficially minute cavity (are result of lytic necrosis of the parasite on colon mucosa).</a:t>
            </a:r>
            <a:endParaRPr lang="en-US" sz="2200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Symbol"/>
                <a:ea typeface="Calibri"/>
                <a:cs typeface="Symbol"/>
              </a:rPr>
              <a:t>·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More colonizing &amp; more lytic action leading to narrow channel, which lead to base of the mucosa.</a:t>
            </a:r>
            <a:endParaRPr lang="en-US" sz="2200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Symbol"/>
                <a:ea typeface="Calibri"/>
                <a:cs typeface="Symbol"/>
              </a:rPr>
              <a:t>·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In many cases, the Amoeba erode a passage into </a:t>
            </a:r>
            <a:r>
              <a:rPr lang="en-US" sz="2200" dirty="0" err="1" smtClean="0">
                <a:latin typeface="Times New Roman"/>
                <a:ea typeface="Calibri"/>
                <a:cs typeface="Arial"/>
              </a:rPr>
              <a:t>muscularis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 mucosa then sub mucosa.</a:t>
            </a:r>
            <a:endParaRPr lang="en-US" sz="2200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Symbol"/>
                <a:ea typeface="Calibri"/>
                <a:cs typeface="Symbol"/>
              </a:rPr>
              <a:t>·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It can spread radially to surrounding tissues. (If there is no secondary bacterial infection, there is no tissue reaction).</a:t>
            </a:r>
            <a:endParaRPr lang="en-US" sz="2200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Symbol"/>
                <a:ea typeface="Calibri"/>
                <a:cs typeface="Symbol"/>
              </a:rPr>
              <a:t>· 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Any </a:t>
            </a:r>
            <a:r>
              <a:rPr lang="en-US" sz="2200" dirty="0" err="1" smtClean="0">
                <a:latin typeface="Times New Roman"/>
                <a:ea typeface="Calibri"/>
                <a:cs typeface="Arial"/>
              </a:rPr>
              <a:t>extraintestinal</a:t>
            </a:r>
            <a:r>
              <a:rPr lang="en-US" sz="2200" dirty="0" smtClean="0">
                <a:latin typeface="Times New Roman"/>
                <a:ea typeface="Calibri"/>
                <a:cs typeface="Arial"/>
              </a:rPr>
              <a:t> lesion is secondary to primary lesion in large intestine except cutaneous lesion of the genitalia.</a:t>
            </a:r>
            <a:endParaRPr lang="en-US" sz="2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15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6633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· So the early uncomplicated amebic lesions are minute opening with slightly raised yellowish ring in mucosa leading into a deeper enlargement in the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submucosa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with tunneled connection between two or more lesions leading to cuts off the blood supply sloughing of overlying layers.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As the lesion becomes chronic by bacterial infection tissue reaction &amp; cell infiltration, with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neutrophilic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leukocytes &amp; fibroblasts tend to form a wall around the ulcer &amp; over hanging edges become thickened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90170" algn="just">
              <a:lnSpc>
                <a:spcPct val="115000"/>
              </a:lnSpc>
            </a:pPr>
            <a:r>
              <a:rPr lang="en-US" sz="2000" b="1" dirty="0">
                <a:latin typeface="Times New Roman" pitchFamily="18" charset="0"/>
                <a:ea typeface="Calibri"/>
                <a:cs typeface="Times New Roman" pitchFamily="18" charset="0"/>
              </a:rPr>
              <a:t>Symptoms: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The incubation period (the time or duration from time of exposure till first symptoms appears) is varying from few days to 3 months or even a year.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At time or more amoebic granulomas (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amebomas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) develop in the wall of colon or rectum.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The patient with amebic dysentery has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tenesmus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abdominal cramps. </a:t>
            </a: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The abdominal pain &amp; tenderness are mostly in the lower quadrants of the abdomen, on the right side. Clinically sometime mistaken for appendicitis.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Extraintestinal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symptoms depend on the organ affected.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Hepatic abscess presents with fever, enlarged tender are</a:t>
            </a:r>
          </a:p>
          <a:p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mostly in the lower quadrants of the abdomen, on the right side, clinically sometimes mistaken for appendicitis.</a:t>
            </a:r>
            <a:endParaRPr lang="ar-IQ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4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G:\صورة 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/>
          <a:stretch/>
        </p:blipFill>
        <p:spPr bwMode="auto">
          <a:xfrm>
            <a:off x="76200" y="65930"/>
            <a:ext cx="9067800" cy="6804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009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9990"/>
            <a:ext cx="5943600" cy="6544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i="1" dirty="0" err="1">
                <a:latin typeface="Times New Roman"/>
                <a:ea typeface="Calibri"/>
                <a:cs typeface="Arial"/>
              </a:rPr>
              <a:t>Entamoeba</a:t>
            </a:r>
            <a:r>
              <a:rPr lang="en-US" b="1" i="1" dirty="0">
                <a:latin typeface="Times New Roman"/>
                <a:ea typeface="Calibri"/>
                <a:cs typeface="Arial"/>
              </a:rPr>
              <a:t>  </a:t>
            </a:r>
            <a:r>
              <a:rPr lang="en-US" b="1" i="1" dirty="0" smtClean="0">
                <a:latin typeface="Times New Roman"/>
                <a:ea typeface="Calibri"/>
                <a:cs typeface="Arial"/>
              </a:rPr>
              <a:t>coli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US" sz="1000" dirty="0">
              <a:ea typeface="Calibri"/>
              <a:cs typeface="Arial"/>
            </a:endParaRPr>
          </a:p>
        </p:txBody>
      </p:sp>
      <p:pic>
        <p:nvPicPr>
          <p:cNvPr id="5" name="صورة 4" descr="G:\صورة 4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4953000" cy="25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 descr="G:\صورة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94144"/>
            <a:ext cx="6934200" cy="280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83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4800600" cy="490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i="1" dirty="0" smtClean="0">
                <a:latin typeface="Times New Roman"/>
                <a:ea typeface="Calibri"/>
                <a:cs typeface="Arial"/>
              </a:rPr>
              <a:t>2- </a:t>
            </a:r>
            <a:r>
              <a:rPr lang="en-US" sz="2400" b="1" i="1" dirty="0" err="1" smtClean="0">
                <a:latin typeface="Times New Roman"/>
                <a:ea typeface="Calibri"/>
                <a:cs typeface="Arial"/>
              </a:rPr>
              <a:t>Endolimax</a:t>
            </a:r>
            <a:r>
              <a:rPr lang="en-US" sz="2400" b="1" i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i="1" dirty="0">
                <a:latin typeface="Times New Roman"/>
                <a:ea typeface="Calibri"/>
                <a:cs typeface="Arial"/>
              </a:rPr>
              <a:t>nana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5" name="صورة 7" descr="G:\صورة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6399"/>
            <a:ext cx="5068888" cy="2405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2997913"/>
            <a:ext cx="3962400" cy="5878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3-Iodamoeba </a:t>
            </a:r>
            <a:r>
              <a:rPr lang="en-US" sz="2800" b="1" i="1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buetschlii</a:t>
            </a:r>
            <a:endParaRPr lang="en-US" sz="28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7" name="صورة 8" descr="G:\صورة7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44" y="3616246"/>
            <a:ext cx="55626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04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548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Dr-dodo</dc:creator>
  <cp:lastModifiedBy>DR.Ahmed Saker 2o1O</cp:lastModifiedBy>
  <cp:revision>7</cp:revision>
  <dcterms:created xsi:type="dcterms:W3CDTF">2006-08-16T00:00:00Z</dcterms:created>
  <dcterms:modified xsi:type="dcterms:W3CDTF">2019-09-23T18:06:09Z</dcterms:modified>
</cp:coreProperties>
</file>